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4" r:id="rId4"/>
    <p:sldId id="258" r:id="rId5"/>
    <p:sldId id="271" r:id="rId6"/>
    <p:sldId id="261" r:id="rId7"/>
    <p:sldId id="267" r:id="rId8"/>
    <p:sldId id="260" r:id="rId9"/>
    <p:sldId id="263" r:id="rId10"/>
    <p:sldId id="266" r:id="rId11"/>
    <p:sldId id="279" r:id="rId12"/>
    <p:sldId id="281" r:id="rId13"/>
    <p:sldId id="273" r:id="rId14"/>
    <p:sldId id="280" r:id="rId15"/>
    <p:sldId id="278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Kraj </a:t>
          </a:r>
          <a:r>
            <a:rPr lang="hr-HR" sz="2400" dirty="0" err="1"/>
            <a:t>Kolomanove</a:t>
          </a:r>
          <a:r>
            <a:rPr lang="hr-HR" sz="2400" dirty="0"/>
            <a:t> vladavine i borba Venecije za dalmatinske gradove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A28E5EB8-6BE5-4444-AE22-6F7176164EED}">
      <dgm:prSet custT="1"/>
      <dgm:spPr/>
      <dgm:t>
        <a:bodyPr/>
        <a:lstStyle/>
        <a:p>
          <a:r>
            <a:rPr lang="hr-HR" sz="2400" dirty="0" err="1"/>
            <a:t>Kolomanovi</a:t>
          </a:r>
          <a:r>
            <a:rPr lang="hr-HR" sz="2400" dirty="0"/>
            <a:t> nasljednici i slabljenje moći na istočnoj obali Jadrana</a:t>
          </a:r>
          <a:endParaRPr lang="en-US" sz="2400" dirty="0"/>
        </a:p>
      </dgm:t>
    </dgm:pt>
    <dgm:pt modelId="{FD16F67F-23FA-41F0-A7E6-1A6EB4EB83FC}" type="parTrans" cxnId="{0CF0AAD5-3E5F-4901-B88C-994D3B7B9F7C}">
      <dgm:prSet/>
      <dgm:spPr/>
    </dgm:pt>
    <dgm:pt modelId="{797B1A87-E03C-44C1-8F43-4A584E72F056}" type="sibTrans" cxnId="{0CF0AAD5-3E5F-4901-B88C-994D3B7B9F7C}">
      <dgm:prSet/>
      <dgm:spPr/>
    </dgm:pt>
    <dgm:pt modelId="{04B2B842-9243-4F59-8E0B-11B6E0C4766B}">
      <dgm:prSet custT="1"/>
      <dgm:spPr/>
      <dgm:t>
        <a:bodyPr/>
        <a:lstStyle/>
        <a:p>
          <a:r>
            <a:rPr lang="hr-HR" sz="2400" dirty="0"/>
            <a:t>U Dalmaciji i Primorju jača moć velikaških obitelji</a:t>
          </a:r>
          <a:endParaRPr lang="en-US" sz="2400" dirty="0"/>
        </a:p>
      </dgm:t>
    </dgm:pt>
    <dgm:pt modelId="{9349A46F-B0D7-4AE5-A942-25BA63D691AA}" type="parTrans" cxnId="{8A8A0BC3-9E3B-496E-AF12-4CC6666268A1}">
      <dgm:prSet/>
      <dgm:spPr/>
    </dgm:pt>
    <dgm:pt modelId="{0E8FB8D7-96B2-4109-A1F3-D710D08B623D}" type="sibTrans" cxnId="{8A8A0BC3-9E3B-496E-AF12-4CC6666268A1}">
      <dgm:prSet/>
      <dgm:spPr/>
    </dgm:pt>
    <dgm:pt modelId="{C657A0AF-88D3-4878-AF5E-035879681DF0}">
      <dgm:prSet custT="1"/>
      <dgm:spPr/>
      <dgm:t>
        <a:bodyPr/>
        <a:lstStyle/>
        <a:p>
          <a:r>
            <a:rPr lang="hr-HR" sz="2400" dirty="0"/>
            <a:t>Arpadovići učvrstili vlast u Slavoniji</a:t>
          </a:r>
          <a:endParaRPr lang="en-US" sz="2400" dirty="0"/>
        </a:p>
      </dgm:t>
    </dgm:pt>
    <dgm:pt modelId="{8E610D89-4ECA-4274-A4A0-FB84C6D8C113}" type="parTrans" cxnId="{002C02DD-2A6B-4D57-8EAE-A7B0BAE44E43}">
      <dgm:prSet/>
      <dgm:spPr/>
    </dgm:pt>
    <dgm:pt modelId="{1D3FF9A7-23C9-4870-B013-B8B8035CD988}" type="sibTrans" cxnId="{002C02DD-2A6B-4D57-8EAE-A7B0BAE44E43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8D0BD5-5F88-485E-AE19-F83431E85345}" type="pres">
      <dgm:prSet presAssocID="{B3A67B5C-D29E-41C0-A8DE-11E0B0CBA32E}" presName="spacer" presStyleCnt="0"/>
      <dgm:spPr/>
    </dgm:pt>
    <dgm:pt modelId="{39A46823-F01E-4B56-AE23-CF1AE6BEA410}" type="pres">
      <dgm:prSet presAssocID="{A28E5EB8-6BE5-4444-AE22-6F7176164E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E2151A-EE81-4FA9-AF8E-EA9286DB57A3}" type="pres">
      <dgm:prSet presAssocID="{797B1A87-E03C-44C1-8F43-4A584E72F056}" presName="spacer" presStyleCnt="0"/>
      <dgm:spPr/>
    </dgm:pt>
    <dgm:pt modelId="{1906D685-26A2-497E-8F15-39A02F4419B0}" type="pres">
      <dgm:prSet presAssocID="{04B2B842-9243-4F59-8E0B-11B6E0C4766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630255-91BE-4C1D-BBFC-9B6E9EBB06E1}" type="pres">
      <dgm:prSet presAssocID="{0E8FB8D7-96B2-4109-A1F3-D710D08B623D}" presName="spacer" presStyleCnt="0"/>
      <dgm:spPr/>
    </dgm:pt>
    <dgm:pt modelId="{762D0557-EEB7-4013-9DD0-78754F874E6C}" type="pres">
      <dgm:prSet presAssocID="{C657A0AF-88D3-4878-AF5E-035879681D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2C02DD-2A6B-4D57-8EAE-A7B0BAE44E43}" srcId="{73935FAD-C8A1-479A-8104-077E9CAEBC49}" destId="{C657A0AF-88D3-4878-AF5E-035879681DF0}" srcOrd="3" destOrd="0" parTransId="{8E610D89-4ECA-4274-A4A0-FB84C6D8C113}" sibTransId="{1D3FF9A7-23C9-4870-B013-B8B8035CD988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C93F0743-D588-4426-81B2-297A7E0D26C7}" type="presOf" srcId="{04B2B842-9243-4F59-8E0B-11B6E0C4766B}" destId="{1906D685-26A2-497E-8F15-39A02F4419B0}" srcOrd="0" destOrd="0" presId="urn:microsoft.com/office/officeart/2005/8/layout/vList2"/>
    <dgm:cxn modelId="{0CF0AAD5-3E5F-4901-B88C-994D3B7B9F7C}" srcId="{73935FAD-C8A1-479A-8104-077E9CAEBC49}" destId="{A28E5EB8-6BE5-4444-AE22-6F7176164EED}" srcOrd="1" destOrd="0" parTransId="{FD16F67F-23FA-41F0-A7E6-1A6EB4EB83FC}" sibTransId="{797B1A87-E03C-44C1-8F43-4A584E72F056}"/>
    <dgm:cxn modelId="{DF3CD18B-C6A7-4CC0-A5EF-32F65A988732}" type="presOf" srcId="{C657A0AF-88D3-4878-AF5E-035879681DF0}" destId="{762D0557-EEB7-4013-9DD0-78754F874E6C}" srcOrd="0" destOrd="0" presId="urn:microsoft.com/office/officeart/2005/8/layout/vList2"/>
    <dgm:cxn modelId="{87217561-297F-4E68-80AD-8F943D21658D}" type="presOf" srcId="{A28E5EB8-6BE5-4444-AE22-6F7176164EED}" destId="{39A46823-F01E-4B56-AE23-CF1AE6BEA410}" srcOrd="0" destOrd="0" presId="urn:microsoft.com/office/officeart/2005/8/layout/vList2"/>
    <dgm:cxn modelId="{8A8A0BC3-9E3B-496E-AF12-4CC6666268A1}" srcId="{73935FAD-C8A1-479A-8104-077E9CAEBC49}" destId="{04B2B842-9243-4F59-8E0B-11B6E0C4766B}" srcOrd="2" destOrd="0" parTransId="{9349A46F-B0D7-4AE5-A942-25BA63D691AA}" sibTransId="{0E8FB8D7-96B2-4109-A1F3-D710D08B623D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F457A519-B2E9-4DF9-9F20-BB45E441C54F}" type="presParOf" srcId="{0E522338-E12E-4374-BF15-1737B78C4C2A}" destId="{718D0BD5-5F88-485E-AE19-F83431E85345}" srcOrd="1" destOrd="0" presId="urn:microsoft.com/office/officeart/2005/8/layout/vList2"/>
    <dgm:cxn modelId="{F7531A1C-56FD-440D-B249-281D22E00E9F}" type="presParOf" srcId="{0E522338-E12E-4374-BF15-1737B78C4C2A}" destId="{39A46823-F01E-4B56-AE23-CF1AE6BEA410}" srcOrd="2" destOrd="0" presId="urn:microsoft.com/office/officeart/2005/8/layout/vList2"/>
    <dgm:cxn modelId="{051352D1-2135-4376-B5EE-EFB0DF3BBB00}" type="presParOf" srcId="{0E522338-E12E-4374-BF15-1737B78C4C2A}" destId="{F3E2151A-EE81-4FA9-AF8E-EA9286DB57A3}" srcOrd="3" destOrd="0" presId="urn:microsoft.com/office/officeart/2005/8/layout/vList2"/>
    <dgm:cxn modelId="{8E6E58B2-0BEF-4C49-9086-D03FC1539F10}" type="presParOf" srcId="{0E522338-E12E-4374-BF15-1737B78C4C2A}" destId="{1906D685-26A2-497E-8F15-39A02F4419B0}" srcOrd="4" destOrd="0" presId="urn:microsoft.com/office/officeart/2005/8/layout/vList2"/>
    <dgm:cxn modelId="{EA40C946-542D-42C6-8A68-9BDEFAC19CF0}" type="presParOf" srcId="{0E522338-E12E-4374-BF15-1737B78C4C2A}" destId="{86630255-91BE-4C1D-BBFC-9B6E9EBB06E1}" srcOrd="5" destOrd="0" presId="urn:microsoft.com/office/officeart/2005/8/layout/vList2"/>
    <dgm:cxn modelId="{78259B31-422F-4559-982C-23F1110C32DF}" type="presParOf" srcId="{0E522338-E12E-4374-BF15-1737B78C4C2A}" destId="{762D0557-EEB7-4013-9DD0-78754F874E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Početkom XII. stoljeća veći dio istočne obale Jadrana zauzeo mletački dužd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2370E874-F8B2-4699-BC23-36368CA961CE}">
      <dgm:prSet custT="1"/>
      <dgm:spPr/>
      <dgm:t>
        <a:bodyPr/>
        <a:lstStyle/>
        <a:p>
          <a:r>
            <a:rPr lang="hr-HR" sz="2400" dirty="0"/>
            <a:t>Potkraj XII. stoljeća gradovi uz obalu vraćeni pod vlast ugarsko-hrvatskoga kraljevstva</a:t>
          </a:r>
          <a:endParaRPr lang="en-US" sz="2400" dirty="0"/>
        </a:p>
      </dgm:t>
    </dgm:pt>
    <dgm:pt modelId="{BBFFDBDF-3FF5-4A74-9AD5-89603716E8CF}" type="parTrans" cxnId="{C58102C1-8D2C-43A6-9365-DB8616262BBE}">
      <dgm:prSet/>
      <dgm:spPr/>
    </dgm:pt>
    <dgm:pt modelId="{ABF8A92B-BE1D-44ED-B7D9-C9984E76F9A3}" type="sibTrans" cxnId="{C58102C1-8D2C-43A6-9365-DB8616262BBE}">
      <dgm:prSet/>
      <dgm:spPr/>
    </dgm:pt>
    <dgm:pt modelId="{95CC6C38-4B7C-4874-9E44-03D82A7B62DD}">
      <dgm:prSet custT="1"/>
      <dgm:spPr/>
      <dgm:t>
        <a:bodyPr/>
        <a:lstStyle/>
        <a:p>
          <a:r>
            <a:rPr lang="hr-HR" sz="2400" dirty="0"/>
            <a:t>1202. godina Četvrti križarski rat (Mlečani na prevaru osvojili Zadar)</a:t>
          </a:r>
          <a:endParaRPr lang="en-US" sz="2400" dirty="0"/>
        </a:p>
      </dgm:t>
    </dgm:pt>
    <dgm:pt modelId="{C742A20F-52EE-4089-B100-7FE1F2EF16AD}" type="parTrans" cxnId="{8D179A20-FA8C-46EC-931B-86C27D6AD564}">
      <dgm:prSet/>
      <dgm:spPr/>
    </dgm:pt>
    <dgm:pt modelId="{F7686E3D-11EA-458A-AB9D-F81CEC61C233}" type="sibTrans" cxnId="{8D179A20-FA8C-46EC-931B-86C27D6AD564}">
      <dgm:prSet/>
      <dgm:spPr/>
    </dgm:pt>
    <dgm:pt modelId="{0919E7D3-7036-4DB1-B629-A40F002D0856}">
      <dgm:prSet custT="1"/>
      <dgm:spPr/>
      <dgm:t>
        <a:bodyPr/>
        <a:lstStyle/>
        <a:p>
          <a:r>
            <a:rPr lang="hr-HR" sz="2400" dirty="0"/>
            <a:t>Kralj Andrija II. Arpadović se odrekao Zadra u korist Venecije</a:t>
          </a:r>
          <a:endParaRPr lang="en-US" sz="2400" dirty="0"/>
        </a:p>
      </dgm:t>
    </dgm:pt>
    <dgm:pt modelId="{8687727C-8B2A-4F4D-96FD-2ADB812B0A61}" type="parTrans" cxnId="{F3E34CD6-70C3-44B1-AB75-10513721349C}">
      <dgm:prSet/>
      <dgm:spPr/>
    </dgm:pt>
    <dgm:pt modelId="{0B99AB25-B94C-4B64-8974-5C796300DC1D}" type="sibTrans" cxnId="{F3E34CD6-70C3-44B1-AB75-10513721349C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076E23-D752-4C32-8551-798602CAF129}" type="pres">
      <dgm:prSet presAssocID="{8246AEB0-4939-404F-A50F-0FE7D26A3657}" presName="spacer" presStyleCnt="0"/>
      <dgm:spPr/>
    </dgm:pt>
    <dgm:pt modelId="{29CE2805-8724-4C79-A9E8-8CCEEB140DF1}" type="pres">
      <dgm:prSet presAssocID="{2370E874-F8B2-4699-BC23-36368CA961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89B8F-BB66-4A82-A7FD-974C336FE97D}" type="pres">
      <dgm:prSet presAssocID="{ABF8A92B-BE1D-44ED-B7D9-C9984E76F9A3}" presName="spacer" presStyleCnt="0"/>
      <dgm:spPr/>
    </dgm:pt>
    <dgm:pt modelId="{3B49FF6B-385B-4828-BFBA-6D63BDC43682}" type="pres">
      <dgm:prSet presAssocID="{95CC6C38-4B7C-4874-9E44-03D82A7B62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3477D9-1196-410B-9EAC-033D7D866E5C}" type="pres">
      <dgm:prSet presAssocID="{F7686E3D-11EA-458A-AB9D-F81CEC61C233}" presName="spacer" presStyleCnt="0"/>
      <dgm:spPr/>
    </dgm:pt>
    <dgm:pt modelId="{9F552052-F931-4F86-AD8E-A6D761DADD93}" type="pres">
      <dgm:prSet presAssocID="{0919E7D3-7036-4DB1-B629-A40F002D08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179A20-FA8C-46EC-931B-86C27D6AD564}" srcId="{22D98622-848B-4CF4-9A65-B5FB6D5B4437}" destId="{95CC6C38-4B7C-4874-9E44-03D82A7B62DD}" srcOrd="2" destOrd="0" parTransId="{C742A20F-52EE-4089-B100-7FE1F2EF16AD}" sibTransId="{F7686E3D-11EA-458A-AB9D-F81CEC61C233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F3E34CD6-70C3-44B1-AB75-10513721349C}" srcId="{22D98622-848B-4CF4-9A65-B5FB6D5B4437}" destId="{0919E7D3-7036-4DB1-B629-A40F002D0856}" srcOrd="3" destOrd="0" parTransId="{8687727C-8B2A-4F4D-96FD-2ADB812B0A61}" sibTransId="{0B99AB25-B94C-4B64-8974-5C796300DC1D}"/>
    <dgm:cxn modelId="{C58102C1-8D2C-43A6-9365-DB8616262BBE}" srcId="{22D98622-848B-4CF4-9A65-B5FB6D5B4437}" destId="{2370E874-F8B2-4699-BC23-36368CA961CE}" srcOrd="1" destOrd="0" parTransId="{BBFFDBDF-3FF5-4A74-9AD5-89603716E8CF}" sibTransId="{ABF8A92B-BE1D-44ED-B7D9-C9984E76F9A3}"/>
    <dgm:cxn modelId="{76D3429B-C4F8-4888-8472-C9886E7BC3FE}" type="presOf" srcId="{95CC6C38-4B7C-4874-9E44-03D82A7B62DD}" destId="{3B49FF6B-385B-4828-BFBA-6D63BDC43682}" srcOrd="0" destOrd="0" presId="urn:microsoft.com/office/officeart/2005/8/layout/vList2"/>
    <dgm:cxn modelId="{69DB7AB1-739B-4951-AD07-878B72A617D9}" type="presOf" srcId="{0919E7D3-7036-4DB1-B629-A40F002D0856}" destId="{9F552052-F931-4F86-AD8E-A6D761DADD93}" srcOrd="0" destOrd="0" presId="urn:microsoft.com/office/officeart/2005/8/layout/vList2"/>
    <dgm:cxn modelId="{FC434C82-6C8F-4B17-B553-4DF6939B8B28}" type="presOf" srcId="{2370E874-F8B2-4699-BC23-36368CA961CE}" destId="{29CE2805-8724-4C79-A9E8-8CCEEB140DF1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706BE8A9-33F0-4869-B70C-BB1EA52642EA}" type="presParOf" srcId="{A51E8AF6-2E77-468F-819C-8EBD86F9CF4F}" destId="{94076E23-D752-4C32-8551-798602CAF129}" srcOrd="1" destOrd="0" presId="urn:microsoft.com/office/officeart/2005/8/layout/vList2"/>
    <dgm:cxn modelId="{81E6B9CF-1DC0-41CB-B9A5-7D577BDD3054}" type="presParOf" srcId="{A51E8AF6-2E77-468F-819C-8EBD86F9CF4F}" destId="{29CE2805-8724-4C79-A9E8-8CCEEB140DF1}" srcOrd="2" destOrd="0" presId="urn:microsoft.com/office/officeart/2005/8/layout/vList2"/>
    <dgm:cxn modelId="{4B2EF99B-572D-4531-B45E-3E12245901BF}" type="presParOf" srcId="{A51E8AF6-2E77-468F-819C-8EBD86F9CF4F}" destId="{C7389B8F-BB66-4A82-A7FD-974C336FE97D}" srcOrd="3" destOrd="0" presId="urn:microsoft.com/office/officeart/2005/8/layout/vList2"/>
    <dgm:cxn modelId="{EF43EDF3-F2AE-4E03-A167-5E4E6945FF55}" type="presParOf" srcId="{A51E8AF6-2E77-468F-819C-8EBD86F9CF4F}" destId="{3B49FF6B-385B-4828-BFBA-6D63BDC43682}" srcOrd="4" destOrd="0" presId="urn:microsoft.com/office/officeart/2005/8/layout/vList2"/>
    <dgm:cxn modelId="{646FED9B-C192-499E-B8A5-D7419ADFBD10}" type="presParOf" srcId="{A51E8AF6-2E77-468F-819C-8EBD86F9CF4F}" destId="{4D3477D9-1196-410B-9EAC-033D7D866E5C}" srcOrd="5" destOrd="0" presId="urn:microsoft.com/office/officeart/2005/8/layout/vList2"/>
    <dgm:cxn modelId="{B106278E-C8B7-4A9B-BE5A-AB84E1B5D90A}" type="presParOf" srcId="{A51E8AF6-2E77-468F-819C-8EBD86F9CF4F}" destId="{9F552052-F931-4F86-AD8E-A6D761DADD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Jačanje velikaških obitelji u Hrvatskoj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D9272D47-A289-44CF-A7AA-6F61B3A7B22D}">
      <dgm:prSet custT="1"/>
      <dgm:spPr/>
      <dgm:t>
        <a:bodyPr/>
        <a:lstStyle/>
        <a:p>
          <a:r>
            <a:rPr lang="hr-HR" sz="2400" dirty="0"/>
            <a:t>Otpor plemstva reformama i podrška Andrijina sina Bele</a:t>
          </a:r>
          <a:endParaRPr lang="en-US" sz="2400" dirty="0"/>
        </a:p>
      </dgm:t>
    </dgm:pt>
    <dgm:pt modelId="{E24F6F3A-9C63-4A61-86D2-E38BA747117E}" type="parTrans" cxnId="{80449AB2-F4A7-49CC-89F7-7221681587BE}">
      <dgm:prSet/>
      <dgm:spPr/>
      <dgm:t>
        <a:bodyPr/>
        <a:lstStyle/>
        <a:p>
          <a:endParaRPr lang="hr-HR"/>
        </a:p>
      </dgm:t>
    </dgm:pt>
    <dgm:pt modelId="{168B7658-8624-446E-B730-FD9748934DC2}" type="sibTrans" cxnId="{80449AB2-F4A7-49CC-89F7-7221681587BE}">
      <dgm:prSet/>
      <dgm:spPr/>
      <dgm:t>
        <a:bodyPr/>
        <a:lstStyle/>
        <a:p>
          <a:endParaRPr lang="hr-HR"/>
        </a:p>
      </dgm:t>
    </dgm:pt>
    <dgm:pt modelId="{D6F6D2D2-3D80-4DF7-904A-BC80F536EAE2}">
      <dgm:prSet custT="1"/>
      <dgm:spPr/>
      <dgm:t>
        <a:bodyPr/>
        <a:lstStyle/>
        <a:p>
          <a:r>
            <a:rPr lang="hr-HR" sz="2400" dirty="0"/>
            <a:t>1222. godina Zlatna bula Andrije II.</a:t>
          </a:r>
          <a:endParaRPr lang="en-US" sz="2400" dirty="0"/>
        </a:p>
      </dgm:t>
    </dgm:pt>
    <dgm:pt modelId="{2500769C-1409-4D73-999E-5D8D7C41F74E}" type="parTrans" cxnId="{3002BB55-AE1D-46AA-AC0D-5317B5256117}">
      <dgm:prSet/>
      <dgm:spPr/>
      <dgm:t>
        <a:bodyPr/>
        <a:lstStyle/>
        <a:p>
          <a:endParaRPr lang="hr-HR"/>
        </a:p>
      </dgm:t>
    </dgm:pt>
    <dgm:pt modelId="{0D60565C-10B8-4FA8-868C-4CED5247EF00}" type="sibTrans" cxnId="{3002BB55-AE1D-46AA-AC0D-5317B5256117}">
      <dgm:prSet/>
      <dgm:spPr/>
      <dgm:t>
        <a:bodyPr/>
        <a:lstStyle/>
        <a:p>
          <a:endParaRPr lang="hr-HR"/>
        </a:p>
      </dgm:t>
    </dgm:pt>
    <dgm:pt modelId="{EB2BCB70-F3ED-4CE6-8DAA-5B1F4DAB8205}">
      <dgm:prSet custT="1"/>
      <dgm:spPr/>
      <dgm:t>
        <a:bodyPr/>
        <a:lstStyle/>
        <a:p>
          <a:r>
            <a:rPr lang="hr-HR" sz="2400" dirty="0"/>
            <a:t>Zlatna bula, dokument kojim je ograničena vlast vladara u korist plemstva</a:t>
          </a:r>
          <a:endParaRPr lang="en-US" sz="2400" dirty="0"/>
        </a:p>
      </dgm:t>
    </dgm:pt>
    <dgm:pt modelId="{9A04C9D7-9BFD-42D8-9C03-5FD8141B1276}" type="parTrans" cxnId="{F03E561D-7CFF-49A8-BA3C-ABDBF0B1787C}">
      <dgm:prSet/>
      <dgm:spPr/>
      <dgm:t>
        <a:bodyPr/>
        <a:lstStyle/>
        <a:p>
          <a:endParaRPr lang="hr-HR"/>
        </a:p>
      </dgm:t>
    </dgm:pt>
    <dgm:pt modelId="{1DF1B78B-6A8A-44B6-B4A8-2FB3A367D078}" type="sibTrans" cxnId="{F03E561D-7CFF-49A8-BA3C-ABDBF0B1787C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2F4846-9F75-4BAC-97A1-0212FBA38A55}" type="pres">
      <dgm:prSet presAssocID="{893595EF-7ADF-4BEF-AA54-B7C077A77FF5}" presName="spacer" presStyleCnt="0"/>
      <dgm:spPr/>
    </dgm:pt>
    <dgm:pt modelId="{53500CD3-4ED1-4670-8A24-FB1AC63A8850}" type="pres">
      <dgm:prSet presAssocID="{D9272D47-A289-44CF-A7AA-6F61B3A7B2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004ED1-D208-4F2F-8181-C6232DE40BDF}" type="pres">
      <dgm:prSet presAssocID="{168B7658-8624-446E-B730-FD9748934DC2}" presName="spacer" presStyleCnt="0"/>
      <dgm:spPr/>
    </dgm:pt>
    <dgm:pt modelId="{DEED1C65-5267-4B7C-B0D0-DEB2BDCCB665}" type="pres">
      <dgm:prSet presAssocID="{D6F6D2D2-3D80-4DF7-904A-BC80F536EA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D8D543-8145-4557-AB1A-0107EC6BEDF7}" type="pres">
      <dgm:prSet presAssocID="{0D60565C-10B8-4FA8-868C-4CED5247EF00}" presName="spacer" presStyleCnt="0"/>
      <dgm:spPr/>
    </dgm:pt>
    <dgm:pt modelId="{8B6FD65E-C041-416B-826D-1897583D6836}" type="pres">
      <dgm:prSet presAssocID="{EB2BCB70-F3ED-4CE6-8DAA-5B1F4DAB82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291AE3-5153-46E5-ACC4-DB27250F2218}" type="presOf" srcId="{EB2BCB70-F3ED-4CE6-8DAA-5B1F4DAB8205}" destId="{8B6FD65E-C041-416B-826D-1897583D6836}" srcOrd="0" destOrd="0" presId="urn:microsoft.com/office/officeart/2005/8/layout/vList2"/>
    <dgm:cxn modelId="{3002BB55-AE1D-46AA-AC0D-5317B5256117}" srcId="{602A8B11-172F-479C-99BA-D919E6CE6854}" destId="{D6F6D2D2-3D80-4DF7-904A-BC80F536EAE2}" srcOrd="2" destOrd="0" parTransId="{2500769C-1409-4D73-999E-5D8D7C41F74E}" sibTransId="{0D60565C-10B8-4FA8-868C-4CED5247EF00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F03E561D-7CFF-49A8-BA3C-ABDBF0B1787C}" srcId="{602A8B11-172F-479C-99BA-D919E6CE6854}" destId="{EB2BCB70-F3ED-4CE6-8DAA-5B1F4DAB8205}" srcOrd="3" destOrd="0" parTransId="{9A04C9D7-9BFD-42D8-9C03-5FD8141B1276}" sibTransId="{1DF1B78B-6A8A-44B6-B4A8-2FB3A367D078}"/>
    <dgm:cxn modelId="{80449AB2-F4A7-49CC-89F7-7221681587BE}" srcId="{602A8B11-172F-479C-99BA-D919E6CE6854}" destId="{D9272D47-A289-44CF-A7AA-6F61B3A7B22D}" srcOrd="1" destOrd="0" parTransId="{E24F6F3A-9C63-4A61-86D2-E38BA747117E}" sibTransId="{168B7658-8624-446E-B730-FD9748934DC2}"/>
    <dgm:cxn modelId="{118F00E6-6443-4C98-9651-79CCF4FBBA5C}" type="presOf" srcId="{D6F6D2D2-3D80-4DF7-904A-BC80F536EAE2}" destId="{DEED1C65-5267-4B7C-B0D0-DEB2BDCCB665}" srcOrd="0" destOrd="0" presId="urn:microsoft.com/office/officeart/2005/8/layout/vList2"/>
    <dgm:cxn modelId="{F19EEF5D-7876-4EA5-9CCA-23EA7EE6934B}" type="presOf" srcId="{D9272D47-A289-44CF-A7AA-6F61B3A7B22D}" destId="{53500CD3-4ED1-4670-8A24-FB1AC63A8850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85A1078E-E24C-406F-B376-F44F208E9453}" type="presParOf" srcId="{A25BA51F-AAB5-45C8-9F20-21F75560DB15}" destId="{2E2F4846-9F75-4BAC-97A1-0212FBA38A55}" srcOrd="1" destOrd="0" presId="urn:microsoft.com/office/officeart/2005/8/layout/vList2"/>
    <dgm:cxn modelId="{076974EA-BD00-466F-9F35-442DB388901B}" type="presParOf" srcId="{A25BA51F-AAB5-45C8-9F20-21F75560DB15}" destId="{53500CD3-4ED1-4670-8A24-FB1AC63A8850}" srcOrd="2" destOrd="0" presId="urn:microsoft.com/office/officeart/2005/8/layout/vList2"/>
    <dgm:cxn modelId="{3AB6DE79-E0F7-4F4F-9CC3-8E90EB19B572}" type="presParOf" srcId="{A25BA51F-AAB5-45C8-9F20-21F75560DB15}" destId="{E7004ED1-D208-4F2F-8181-C6232DE40BDF}" srcOrd="3" destOrd="0" presId="urn:microsoft.com/office/officeart/2005/8/layout/vList2"/>
    <dgm:cxn modelId="{69442DA0-9C16-4AA8-9B64-15C86664E07E}" type="presParOf" srcId="{A25BA51F-AAB5-45C8-9F20-21F75560DB15}" destId="{DEED1C65-5267-4B7C-B0D0-DEB2BDCCB665}" srcOrd="4" destOrd="0" presId="urn:microsoft.com/office/officeart/2005/8/layout/vList2"/>
    <dgm:cxn modelId="{A8FC3DEA-7DBA-4474-85F2-E704CBE1AA8F}" type="presParOf" srcId="{A25BA51F-AAB5-45C8-9F20-21F75560DB15}" destId="{02D8D543-8145-4557-AB1A-0107EC6BEDF7}" srcOrd="5" destOrd="0" presId="urn:microsoft.com/office/officeart/2005/8/layout/vList2"/>
    <dgm:cxn modelId="{6423B596-8066-4586-AA44-B9B9423E9B25}" type="presParOf" srcId="{A25BA51F-AAB5-45C8-9F20-21F75560DB15}" destId="{8B6FD65E-C041-416B-826D-1897583D68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368A88-81EC-49AE-A87E-F16966B53A9A}">
      <dgm:prSet custT="1"/>
      <dgm:spPr/>
      <dgm:t>
        <a:bodyPr/>
        <a:lstStyle/>
        <a:p>
          <a:r>
            <a:rPr lang="hr-HR" sz="2400" dirty="0"/>
            <a:t>Neustrašivi konjanici i ratnici</a:t>
          </a:r>
          <a:endParaRPr lang="en-US" sz="2400" dirty="0"/>
        </a:p>
      </dgm:t>
    </dgm:pt>
    <dgm:pt modelId="{530B4B2B-1BC8-4834-8272-73BC225B5B8B}" type="parTrans" cxnId="{8EC6C970-3E1E-4B30-820C-35C54AFC2D95}">
      <dgm:prSet/>
      <dgm:spPr/>
      <dgm:t>
        <a:bodyPr/>
        <a:lstStyle/>
        <a:p>
          <a:endParaRPr lang="hr-HR"/>
        </a:p>
      </dgm:t>
    </dgm:pt>
    <dgm:pt modelId="{AB4C073F-9CBC-4D4C-9062-36ED8F6E1303}" type="sibTrans" cxnId="{8EC6C970-3E1E-4B30-820C-35C54AFC2D95}">
      <dgm:prSet/>
      <dgm:spPr/>
      <dgm:t>
        <a:bodyPr/>
        <a:lstStyle/>
        <a:p>
          <a:endParaRPr lang="hr-HR"/>
        </a:p>
      </dgm:t>
    </dgm:pt>
    <dgm:pt modelId="{463885E1-55B4-4A3F-A0BF-42074C861C48}">
      <dgm:prSet custT="1"/>
      <dgm:spPr/>
      <dgm:t>
        <a:bodyPr/>
        <a:lstStyle/>
        <a:p>
          <a:r>
            <a:rPr lang="hr-HR" sz="2400" dirty="0"/>
            <a:t>U kratkom vremenu pokorili Kinu i veće dijelove Azije</a:t>
          </a:r>
          <a:endParaRPr lang="en-US" sz="2400" dirty="0"/>
        </a:p>
      </dgm:t>
    </dgm:pt>
    <dgm:pt modelId="{24918610-E80C-444E-9EFA-882F527BE668}" type="parTrans" cxnId="{5AAAAF30-E165-4C88-9EDA-9E459CB3CDCE}">
      <dgm:prSet/>
      <dgm:spPr/>
      <dgm:t>
        <a:bodyPr/>
        <a:lstStyle/>
        <a:p>
          <a:endParaRPr lang="hr-HR"/>
        </a:p>
      </dgm:t>
    </dgm:pt>
    <dgm:pt modelId="{F5704648-9261-4A69-BB0E-26D048377A19}" type="sibTrans" cxnId="{5AAAAF30-E165-4C88-9EDA-9E459CB3CDCE}">
      <dgm:prSet/>
      <dgm:spPr/>
      <dgm:t>
        <a:bodyPr/>
        <a:lstStyle/>
        <a:p>
          <a:endParaRPr lang="hr-HR"/>
        </a:p>
      </dgm:t>
    </dgm:pt>
    <dgm:pt modelId="{13A160F0-4F5B-4146-9BDD-ABDDBA9A2DCA}">
      <dgm:prSet custT="1"/>
      <dgm:spPr/>
      <dgm:t>
        <a:bodyPr/>
        <a:lstStyle/>
        <a:p>
          <a:r>
            <a:rPr lang="hr-HR" sz="2400" dirty="0"/>
            <a:t>Mongoli ili Tatari, nomadski narod iz azijske stepe</a:t>
          </a:r>
          <a:endParaRPr lang="en-US" sz="2400" dirty="0"/>
        </a:p>
      </dgm:t>
    </dgm:pt>
    <dgm:pt modelId="{725F6C9F-AC0F-4566-8BC8-6AB428709003}" type="parTrans" cxnId="{8C8A1ED0-D80C-40AD-A295-C2657A38D499}">
      <dgm:prSet/>
      <dgm:spPr/>
      <dgm:t>
        <a:bodyPr/>
        <a:lstStyle/>
        <a:p>
          <a:endParaRPr lang="hr-HR"/>
        </a:p>
      </dgm:t>
    </dgm:pt>
    <dgm:pt modelId="{31F3CEC7-D02D-4C3C-BFF4-013FA287ED36}" type="sibTrans" cxnId="{8C8A1ED0-D80C-40AD-A295-C2657A38D499}">
      <dgm:prSet/>
      <dgm:spPr/>
      <dgm:t>
        <a:bodyPr/>
        <a:lstStyle/>
        <a:p>
          <a:endParaRPr lang="hr-HR"/>
        </a:p>
      </dgm:t>
    </dgm:pt>
    <dgm:pt modelId="{84785254-252B-41EF-BB26-851B8F63285D}">
      <dgm:prSet custT="1"/>
      <dgm:spPr/>
      <dgm:t>
        <a:bodyPr/>
        <a:lstStyle/>
        <a:p>
          <a:r>
            <a:rPr lang="hr-HR" sz="2400" dirty="0"/>
            <a:t>Džingis-kan i najveće kopneno kraljevstvo u povijesti</a:t>
          </a:r>
          <a:endParaRPr lang="en-US" sz="2400" dirty="0"/>
        </a:p>
      </dgm:t>
    </dgm:pt>
    <dgm:pt modelId="{C5B8C3F7-41EB-4717-9B9B-8C7F54B0E3E7}" type="parTrans" cxnId="{7EA8594F-236C-41B5-A134-C0FB21B5E877}">
      <dgm:prSet/>
      <dgm:spPr/>
    </dgm:pt>
    <dgm:pt modelId="{6A5DD99B-7FCB-4FEA-9ECF-A5321801D6E7}" type="sibTrans" cxnId="{7EA8594F-236C-41B5-A134-C0FB21B5E877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D4333D5-60D5-4422-AB1D-602B7B85A9AD}" type="pres">
      <dgm:prSet presAssocID="{13A160F0-4F5B-4146-9BDD-ABDDBA9A2D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608B1-30D7-470F-B433-6610DB7F3347}" type="pres">
      <dgm:prSet presAssocID="{31F3CEC7-D02D-4C3C-BFF4-013FA287ED36}" presName="spacer" presStyleCnt="0"/>
      <dgm:spPr/>
    </dgm:pt>
    <dgm:pt modelId="{6FCB5C4D-1CD4-4103-8E41-720956C7690C}" type="pres">
      <dgm:prSet presAssocID="{AD368A88-81EC-49AE-A87E-F16966B53A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4D952F-7E07-4D28-B117-CB2F74E8A00C}" type="pres">
      <dgm:prSet presAssocID="{AB4C073F-9CBC-4D4C-9062-36ED8F6E1303}" presName="spacer" presStyleCnt="0"/>
      <dgm:spPr/>
    </dgm:pt>
    <dgm:pt modelId="{3E25F222-365A-4ECF-A7BD-49E694C19B08}" type="pres">
      <dgm:prSet presAssocID="{84785254-252B-41EF-BB26-851B8F6328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ED0240-A9C3-4A67-B284-1EB649D5FF9D}" type="pres">
      <dgm:prSet presAssocID="{6A5DD99B-7FCB-4FEA-9ECF-A5321801D6E7}" presName="spacer" presStyleCnt="0"/>
      <dgm:spPr/>
    </dgm:pt>
    <dgm:pt modelId="{1519C400-6821-4770-A439-6C69F56F8801}" type="pres">
      <dgm:prSet presAssocID="{463885E1-55B4-4A3F-A0BF-42074C861C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6FE8C49-2286-4E4F-80DC-DD31B1AF9914}" type="presOf" srcId="{AD368A88-81EC-49AE-A87E-F16966B53A9A}" destId="{6FCB5C4D-1CD4-4103-8E41-720956C7690C}" srcOrd="0" destOrd="0" presId="urn:microsoft.com/office/officeart/2005/8/layout/vList2"/>
    <dgm:cxn modelId="{5AAAAF30-E165-4C88-9EDA-9E459CB3CDCE}" srcId="{27A2D2D2-D1AC-4116-ABDD-F1EE7B485988}" destId="{463885E1-55B4-4A3F-A0BF-42074C861C48}" srcOrd="3" destOrd="0" parTransId="{24918610-E80C-444E-9EFA-882F527BE668}" sibTransId="{F5704648-9261-4A69-BB0E-26D048377A19}"/>
    <dgm:cxn modelId="{8EC6C970-3E1E-4B30-820C-35C54AFC2D95}" srcId="{27A2D2D2-D1AC-4116-ABDD-F1EE7B485988}" destId="{AD368A88-81EC-49AE-A87E-F16966B53A9A}" srcOrd="1" destOrd="0" parTransId="{530B4B2B-1BC8-4834-8272-73BC225B5B8B}" sibTransId="{AB4C073F-9CBC-4D4C-9062-36ED8F6E1303}"/>
    <dgm:cxn modelId="{8C8A1ED0-D80C-40AD-A295-C2657A38D499}" srcId="{27A2D2D2-D1AC-4116-ABDD-F1EE7B485988}" destId="{13A160F0-4F5B-4146-9BDD-ABDDBA9A2DCA}" srcOrd="0" destOrd="0" parTransId="{725F6C9F-AC0F-4566-8BC8-6AB428709003}" sibTransId="{31F3CEC7-D02D-4C3C-BFF4-013FA287ED36}"/>
    <dgm:cxn modelId="{C0E2C6F7-26AF-4EB4-8352-08C7B0AB01E9}" type="presOf" srcId="{84785254-252B-41EF-BB26-851B8F63285D}" destId="{3E25F222-365A-4ECF-A7BD-49E694C19B08}" srcOrd="0" destOrd="0" presId="urn:microsoft.com/office/officeart/2005/8/layout/vList2"/>
    <dgm:cxn modelId="{AF45F89E-08FC-4D04-8E51-05A8CB7EDF9B}" type="presOf" srcId="{13A160F0-4F5B-4146-9BDD-ABDDBA9A2DCA}" destId="{CD4333D5-60D5-4422-AB1D-602B7B85A9AD}" srcOrd="0" destOrd="0" presId="urn:microsoft.com/office/officeart/2005/8/layout/vList2"/>
    <dgm:cxn modelId="{9C8F42FC-5314-4165-B2EA-E1434A7C1C9C}" type="presOf" srcId="{463885E1-55B4-4A3F-A0BF-42074C861C48}" destId="{1519C400-6821-4770-A439-6C69F56F8801}" srcOrd="0" destOrd="0" presId="urn:microsoft.com/office/officeart/2005/8/layout/vList2"/>
    <dgm:cxn modelId="{7EA8594F-236C-41B5-A134-C0FB21B5E877}" srcId="{27A2D2D2-D1AC-4116-ABDD-F1EE7B485988}" destId="{84785254-252B-41EF-BB26-851B8F63285D}" srcOrd="2" destOrd="0" parTransId="{C5B8C3F7-41EB-4717-9B9B-8C7F54B0E3E7}" sibTransId="{6A5DD99B-7FCB-4FEA-9ECF-A5321801D6E7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107673A-5261-4684-94A9-A0145F440E04}" type="presParOf" srcId="{025AB8AA-BE20-4DFD-9C89-24471A94EC31}" destId="{CD4333D5-60D5-4422-AB1D-602B7B85A9AD}" srcOrd="0" destOrd="0" presId="urn:microsoft.com/office/officeart/2005/8/layout/vList2"/>
    <dgm:cxn modelId="{E619364C-80DF-4BF7-B030-49D5219753BE}" type="presParOf" srcId="{025AB8AA-BE20-4DFD-9C89-24471A94EC31}" destId="{EBE608B1-30D7-470F-B433-6610DB7F3347}" srcOrd="1" destOrd="0" presId="urn:microsoft.com/office/officeart/2005/8/layout/vList2"/>
    <dgm:cxn modelId="{7BCDD3EE-F845-46DA-ACC3-3EFC3963EF50}" type="presParOf" srcId="{025AB8AA-BE20-4DFD-9C89-24471A94EC31}" destId="{6FCB5C4D-1CD4-4103-8E41-720956C7690C}" srcOrd="2" destOrd="0" presId="urn:microsoft.com/office/officeart/2005/8/layout/vList2"/>
    <dgm:cxn modelId="{903BDF84-6795-4F6B-89EA-3BA9C1FECDAD}" type="presParOf" srcId="{025AB8AA-BE20-4DFD-9C89-24471A94EC31}" destId="{914D952F-7E07-4D28-B117-CB2F74E8A00C}" srcOrd="3" destOrd="0" presId="urn:microsoft.com/office/officeart/2005/8/layout/vList2"/>
    <dgm:cxn modelId="{F2DD4B7E-EFA8-4B1D-B15F-B5E6C1B8A480}" type="presParOf" srcId="{025AB8AA-BE20-4DFD-9C89-24471A94EC31}" destId="{3E25F222-365A-4ECF-A7BD-49E694C19B08}" srcOrd="4" destOrd="0" presId="urn:microsoft.com/office/officeart/2005/8/layout/vList2"/>
    <dgm:cxn modelId="{B70FEE3B-0DEA-433B-A337-AB83C2FE4C87}" type="presParOf" srcId="{025AB8AA-BE20-4DFD-9C89-24471A94EC31}" destId="{22ED0240-A9C3-4A67-B284-1EB649D5FF9D}" srcOrd="5" destOrd="0" presId="urn:microsoft.com/office/officeart/2005/8/layout/vList2"/>
    <dgm:cxn modelId="{13C99BD4-D1FF-4494-BB96-05AC39EC6221}" type="presParOf" srcId="{025AB8AA-BE20-4DFD-9C89-24471A94EC31}" destId="{1519C400-6821-4770-A439-6C69F56F88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Kraj </a:t>
          </a:r>
          <a:r>
            <a:rPr lang="hr-HR" sz="2400" kern="1200" dirty="0" err="1"/>
            <a:t>Kolomanove</a:t>
          </a:r>
          <a:r>
            <a:rPr lang="hr-HR" sz="2400" kern="1200" dirty="0"/>
            <a:t> vladavine i borba Venecije za dalmatinske gradove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39A46823-F01E-4B56-AE23-CF1AE6BEA410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Kolomanovi</a:t>
          </a:r>
          <a:r>
            <a:rPr lang="hr-HR" sz="2400" kern="1200" dirty="0"/>
            <a:t> nasljednici i slabljenje moći na istočnoj obali Jadrana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1906D685-26A2-497E-8F15-39A02F4419B0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Dalmaciji i Primorju jača moć velikaških obitelji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762D0557-EEB7-4013-9DD0-78754F874E6C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Arpadovići učvrstili vlast u Slavoniji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Početkom XII. stoljeća veći dio istočne obale Jadrana zauzeo mletački dužd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29CE2805-8724-4C79-A9E8-8CCEEB140DF1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Potkraj XII. stoljeća gradovi uz obalu vraćeni pod vlast ugarsko-hrvatskoga kraljevstva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3B49FF6B-385B-4828-BFBA-6D63BDC43682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1202. godina Četvrti križarski rat (Mlečani na prevaru osvojili Zadar)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9F552052-F931-4F86-AD8E-A6D761DADD93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Andrija II. Arpadović se odrekao Zadra u korist Venecije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Jačanje velikaških obitelji u Hrvatskoj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53500CD3-4ED1-4670-8A24-FB1AC63A8850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Otpor plemstva reformama i podrška Andrijina sina Bele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DEED1C65-5267-4B7C-B0D0-DEB2BDCCB665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1222. godina Zlatna bula Andrije II.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8B6FD65E-C041-416B-826D-1897583D6836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Zlatna bula, dokument kojim je ograničena vlast vladara u korist plemstva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333D5-60D5-4422-AB1D-602B7B85A9AD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Mongoli ili Tatari, nomadski narod iz azijske stepe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6FCB5C4D-1CD4-4103-8E41-720956C7690C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Neustrašivi konjanici i ratnici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3E25F222-365A-4ECF-A7BD-49E694C19B08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Džingis-kan i najveće kopneno kraljevstvo u povijesti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1519C400-6821-4770-A439-6C69F56F8801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kratkom vremenu pokorili Kinu i veće dijelove Azije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Vicentio</a:t>
            </a:r>
            <a:r>
              <a:rPr lang="hr-HR" dirty="0"/>
              <a:t>, Andrea, Križari osvajaju Zadar 1202., XIV.st.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Suvremeni kip kralja Andrije II. s bulom koju drži u ruci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Bula ugarsko-hrvatskoga kralja Andrije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Džingis-kan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Batu-kan, tatarski vođa koji je porazio Ugare i gonio kralja Belu IV. preko </a:t>
            </a:r>
            <a:r>
              <a:rPr lang="hr-HR" dirty="0" err="1"/>
              <a:t>Gradeca</a:t>
            </a:r>
            <a:r>
              <a:rPr lang="hr-HR" dirty="0"/>
              <a:t> do Trogira.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17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Hrvatsko-ugarski kralj Bela IV. iz dinastije Arpadovića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Zlatna bula Bele IV.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818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Hrvatska u zajednici s Ugarskom u vrijeme Arpadovića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B4A78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rgbClr val="FFFFFF"/>
                </a:solidFill>
              </a:rPr>
              <a:t>Hrvatska u doba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Arpadović</a:t>
            </a:r>
            <a:r>
              <a:rPr lang="hr-HR" sz="4800" dirty="0">
                <a:solidFill>
                  <a:srgbClr val="FFFFFF"/>
                </a:solidFill>
              </a:rPr>
              <a:t>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5FB59E7-D046-439C-8894-BAFDF832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809" y="6021288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B86D0677-D1C8-45CC-A138-5B6D35F4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9331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 descr="Slika na kojoj se prikazuje sag&#10;&#10;Opis je automatski generiran">
            <a:extLst>
              <a:ext uri="{FF2B5EF4-FFF2-40B4-BE49-F238E27FC236}">
                <a16:creationId xmlns:a16="http://schemas.microsoft.com/office/drawing/2014/main" xmlns="" id="{469770A6-A080-4BB9-93E0-17E20DB71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35" y="476778"/>
            <a:ext cx="3532656" cy="5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AF289F-65F4-4936-825E-B37FE4A7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Arpadovića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35D9ED-3168-4911-A71A-6DD28998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126" y="1231533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Andriju II. naslijedio Bela IV.</a:t>
            </a:r>
          </a:p>
          <a:p>
            <a:r>
              <a:rPr lang="hr-HR" sz="2600" dirty="0"/>
              <a:t>Početak njegove vladavine obilježio prodor Mongola u Europu pod vodstvom Batu-kana </a:t>
            </a:r>
            <a:endParaRPr lang="en-US" sz="2600" dirty="0"/>
          </a:p>
          <a:p>
            <a:r>
              <a:rPr lang="hr-HR" sz="2600" dirty="0"/>
              <a:t>1241. godine bitka na rijeci </a:t>
            </a:r>
            <a:r>
              <a:rPr lang="hr-HR" sz="2600" dirty="0" err="1"/>
              <a:t>Šaju</a:t>
            </a:r>
            <a:r>
              <a:rPr lang="hr-HR" sz="2600" dirty="0"/>
              <a:t> (poražena ugarska vojska)</a:t>
            </a:r>
          </a:p>
          <a:p>
            <a:r>
              <a:rPr lang="hr-HR" sz="2600" dirty="0"/>
              <a:t>Bijeg Bele IV. na jug u Gradec</a:t>
            </a:r>
          </a:p>
          <a:p>
            <a:r>
              <a:rPr lang="hr-HR" sz="2600" dirty="0"/>
              <a:t>1242. godine izdaje Zlatnu bulu </a:t>
            </a:r>
            <a:r>
              <a:rPr lang="hr-HR" sz="2600" dirty="0" err="1"/>
              <a:t>Gradecu</a:t>
            </a:r>
            <a:r>
              <a:rPr lang="hr-HR" sz="2600" dirty="0"/>
              <a:t> (slobodni kraljevski grad)</a:t>
            </a:r>
          </a:p>
          <a:p>
            <a:r>
              <a:rPr lang="hr-HR" sz="2600" dirty="0"/>
              <a:t>Bijeg Bele IV. prema dalmatinskim gradovima (utočište u Trogiru)</a:t>
            </a:r>
          </a:p>
          <a:p>
            <a:r>
              <a:rPr lang="hr-HR" sz="2600" dirty="0"/>
              <a:t>Opsada Trogira i bijeg na obližnje otoke</a:t>
            </a:r>
          </a:p>
          <a:p>
            <a:r>
              <a:rPr lang="hr-HR" sz="2600" dirty="0"/>
              <a:t>Prestanak opasnosti nakon smrti kana</a:t>
            </a:r>
          </a:p>
          <a:p>
            <a:endParaRPr lang="hr-HR" sz="2600" dirty="0"/>
          </a:p>
          <a:p>
            <a:endParaRPr lang="hr-HR" sz="26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DB6C5BE3-2461-4CA7-97A5-7614FC32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B1F27E-68AC-4832-9DFA-33EC42D61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560" y="594082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5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41DC0D-8DBD-4360-BEA2-199616D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Hrvatska u doba Arpadovića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Slika 5" descr="Slika na kojoj se prikazuje na zatvorenom, sjedenje, stol, koža&#10;&#10;Opis je automatski generiran">
            <a:extLst>
              <a:ext uri="{FF2B5EF4-FFF2-40B4-BE49-F238E27FC236}">
                <a16:creationId xmlns:a16="http://schemas.microsoft.com/office/drawing/2014/main" xmlns="" id="{77AA21DB-6C99-4818-BBB2-9587C768C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" r="1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3B575C">
              <a:alpha val="95000"/>
            </a:srgbClr>
          </a:solidFill>
          <a:ln w="25400">
            <a:solidFill>
              <a:srgbClr val="3B575C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0A41E22-D38D-42E4-8933-83B2CB9F5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560" y="5940821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46A79BE3-626E-4553-8C47-C53070B7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20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54A4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rgbClr val="FFFFFF"/>
                </a:solidFill>
              </a:rPr>
              <a:t>Hrvatska u doba Arpadovića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7AA6E42-EC31-4E89-9E08-95C637C4A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6021288"/>
            <a:ext cx="2804862" cy="1402431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0EBEAE10-CC2B-4D58-946C-C11C7FB8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 descr="Slika na kojoj se prikazuje osoba, na otvorenom, žena, nošenje&#10;&#10;Opis je automatski generiran">
            <a:extLst>
              <a:ext uri="{FF2B5EF4-FFF2-40B4-BE49-F238E27FC236}">
                <a16:creationId xmlns:a16="http://schemas.microsoft.com/office/drawing/2014/main" xmlns="" id="{244BAF9B-AD20-4B12-84EA-3DC6A103B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81" y="238075"/>
            <a:ext cx="376717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30B09E-6057-448F-9232-95FB2D88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Arpadovića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4B1B2FF3-C995-4259-90C1-9C0F8873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146" y="457200"/>
            <a:ext cx="7676932" cy="5941879"/>
          </a:xfr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C916578-BC77-472E-94AC-5486EB4B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872A9E-EA50-4637-A337-729F9EB58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07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kraj </a:t>
            </a:r>
            <a:r>
              <a:rPr lang="hr-HR" sz="2400" dirty="0" err="1">
                <a:solidFill>
                  <a:schemeClr val="bg1"/>
                </a:solidFill>
              </a:rPr>
              <a:t>Kolomanove</a:t>
            </a:r>
            <a:r>
              <a:rPr lang="hr-HR" sz="2400" dirty="0">
                <a:solidFill>
                  <a:schemeClr val="bg1"/>
                </a:solidFill>
              </a:rPr>
              <a:t> vladavine i borba Venecije za dalmatinske gradove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 err="1">
                <a:solidFill>
                  <a:schemeClr val="bg1"/>
                </a:solidFill>
              </a:rPr>
              <a:t>Kolomanovi</a:t>
            </a:r>
            <a:r>
              <a:rPr lang="hr-HR" sz="2400" dirty="0">
                <a:solidFill>
                  <a:schemeClr val="bg1"/>
                </a:solidFill>
              </a:rPr>
              <a:t> nasljednici i slabljenje moći na istočnoj obali Jadrana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početkom XII. stoljeća veći dio istočne obale Jadrana zauzeo mletački dužd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potkraj XII. stoljeća gradovi uz obalu vraćeni pod vlast ugarsko-hrvatskoga kraljevstva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1202. godina Četvrti križarski rat (Mlečani na prevaru osvojili Zadar)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1" y="1719618"/>
            <a:ext cx="6335517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kralj Andrija II. Arpadović se odrekao Zadra u korist Venecije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jačanje velikaških obitelji u Hrvatskoj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otpor plemstva reformama i podrška Andrijina sina Bele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1222. godina Zlatna bula Andrije II.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Zlatna bula, dokument kojim je ograničena vlast vladara u korist plemstva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Mongoli ili Tatari, nomadski narod iz azijske stepe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neustrašivi konjanici i ratnici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Džingis-kan i najveće kopneno kraljevstvo u povijesti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</a:t>
            </a:r>
            <a:r>
              <a:rPr lang="hr-HR" sz="240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kratkom vremenu pokorili Kinu i veće dijelove Azije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Andriju II. naslijedio Bela IV.</a:t>
            </a:r>
          </a:p>
          <a:p>
            <a:r>
              <a:rPr lang="hr-HR" sz="2400" dirty="0">
                <a:solidFill>
                  <a:schemeClr val="bg1"/>
                </a:solidFill>
              </a:rPr>
              <a:t>početak njegove vladavine obilježio prodor Mongola u Europu pod vodstvom Batu-kana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1241. godine bitka na rijeci </a:t>
            </a:r>
            <a:r>
              <a:rPr lang="hr-HR" sz="2400" dirty="0" err="1">
                <a:solidFill>
                  <a:schemeClr val="bg1"/>
                </a:solidFill>
              </a:rPr>
              <a:t>Šaju</a:t>
            </a:r>
            <a:r>
              <a:rPr lang="hr-HR" sz="2400" dirty="0">
                <a:solidFill>
                  <a:schemeClr val="bg1"/>
                </a:solidFill>
              </a:rPr>
              <a:t> (poražena ugarska vojska)</a:t>
            </a:r>
          </a:p>
          <a:p>
            <a:r>
              <a:rPr lang="hr-HR" sz="2400" dirty="0">
                <a:solidFill>
                  <a:schemeClr val="bg1"/>
                </a:solidFill>
              </a:rPr>
              <a:t>1242. godine izdaje Zlatnu bulu </a:t>
            </a:r>
            <a:r>
              <a:rPr lang="hr-HR" sz="2400" dirty="0" err="1">
                <a:solidFill>
                  <a:schemeClr val="bg1"/>
                </a:solidFill>
              </a:rPr>
              <a:t>Gradecu</a:t>
            </a:r>
            <a:r>
              <a:rPr lang="hr-HR" sz="2400" dirty="0">
                <a:solidFill>
                  <a:schemeClr val="bg1"/>
                </a:solidFill>
              </a:rPr>
              <a:t> (slobodni kraljevski grad)</a:t>
            </a:r>
          </a:p>
          <a:p>
            <a:r>
              <a:rPr lang="hr-HR" sz="2400" dirty="0">
                <a:solidFill>
                  <a:schemeClr val="bg1"/>
                </a:solidFill>
              </a:rPr>
              <a:t>bijeg Bele IV. prema dalmatinskim gradovima (utočište u Trogiru)</a:t>
            </a:r>
          </a:p>
          <a:p>
            <a:r>
              <a:rPr lang="hr-HR" sz="2400" dirty="0">
                <a:solidFill>
                  <a:schemeClr val="bg1"/>
                </a:solidFill>
              </a:rPr>
              <a:t>opsada Trogira i bijeg na obližnje otoke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Hrvatska u doba Arpadovića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49735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Hrvatska u doba Arpadovića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790659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9594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Hrvatska u doba Arpadovića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grupa, velik, muškarac, ljudi&#10;&#10;Opis je automatski generiran">
            <a:extLst>
              <a:ext uri="{FF2B5EF4-FFF2-40B4-BE49-F238E27FC236}">
                <a16:creationId xmlns:a16="http://schemas.microsoft.com/office/drawing/2014/main" xmlns="" id="{4BDCA9A0-B8B0-4E43-A597-A613CB82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73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CF74330-68AE-4C36-A5E8-D7CDD1CB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D84F6CE-7D4E-4874-8500-342D8390C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600" dirty="0">
                <a:solidFill>
                  <a:schemeClr val="bg1"/>
                </a:solidFill>
              </a:rPr>
              <a:t>Hrvatska u doba Arpadovića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zvor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1 i Izvor 2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75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61E80-972B-47EE-97FA-9159C43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007" y="-109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FE6DC9-3D80-4C8A-AF4F-A741E7B4B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Hrvatska u doba Arpadovića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3620289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627" y="980728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>
                <a:solidFill>
                  <a:schemeClr val="bg1"/>
                </a:solidFill>
              </a:rPr>
              <a:t>Hrvatska u doba Arpadovića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11861E8-F20E-491C-8E04-A2D122E3C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345" y="5805264"/>
            <a:ext cx="2804862" cy="1402431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A9472C3D-9ED3-4C38-BF83-5656450E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 descr="Slika na kojoj se prikazuje trava, na otvorenom, park, zgrada&#10;&#10;Opis je automatski generiran">
            <a:extLst>
              <a:ext uri="{FF2B5EF4-FFF2-40B4-BE49-F238E27FC236}">
                <a16:creationId xmlns:a16="http://schemas.microsoft.com/office/drawing/2014/main" xmlns="" id="{3F99CDCE-3FAF-4D3E-83D4-3D37BB696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Hrvatska u doba Arpadovića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xmlns="" id="{B32C4B63-BE9F-4A03-B765-945710DA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hr-HR" sz="2000" dirty="0"/>
              <a:t>Pročitajte u udžbeniku na stranici 76. izvor u kojem su navedene neke odredbe iz Zlatne bule Andrije II. pod svojim izvornim rednim brojevima, i odgovorite na pitanja.</a:t>
            </a:r>
            <a:endParaRPr lang="en-US" sz="2000" dirty="0"/>
          </a:p>
        </p:txBody>
      </p:sp>
      <p:pic>
        <p:nvPicPr>
          <p:cNvPr id="4" name="Rezervirano mjesto sadržaja 3" descr="Slika na kojoj se prikazuje na zatvorenom, drveni, stol, sjedenje&#10;&#10;Opis je automatski generiran">
            <a:extLst>
              <a:ext uri="{FF2B5EF4-FFF2-40B4-BE49-F238E27FC236}">
                <a16:creationId xmlns:a16="http://schemas.microsoft.com/office/drawing/2014/main" xmlns="" id="{C43246A8-FB35-4A48-8027-7E5FF22F1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r="16210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30194DC-A998-4411-931C-50FA594DA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242" y="5954437"/>
            <a:ext cx="2804862" cy="1402431"/>
          </a:xfrm>
          <a:prstGeom prst="rect">
            <a:avLst/>
          </a:prstGeom>
        </p:spPr>
      </p:pic>
      <p:pic>
        <p:nvPicPr>
          <p:cNvPr id="13" name="Picture 2" descr="\\tartar\_Razmjena\dvukelic\Klio 6.png">
            <a:extLst>
              <a:ext uri="{FF2B5EF4-FFF2-40B4-BE49-F238E27FC236}">
                <a16:creationId xmlns:a16="http://schemas.microsoft.com/office/drawing/2014/main" xmlns="" id="{BEE693AF-5DF9-430B-940A-FD3071C7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488" y="127773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Hrvatska u doba Arpadovića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475348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597</Words>
  <Application>Microsoft Office PowerPoint</Application>
  <PresentationFormat>Custom</PresentationFormat>
  <Paragraphs>79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Hrvatska u zajednici s Ugarskom u vrijeme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Hrvatska u doba Arpadovića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zajednici s Ugarskom u vrijeme Arpadovića</dc:title>
  <dc:creator>Ivan Cuzic</dc:creator>
  <cp:lastModifiedBy>dvukelic</cp:lastModifiedBy>
  <cp:revision>2</cp:revision>
  <dcterms:created xsi:type="dcterms:W3CDTF">2020-08-24T07:15:41Z</dcterms:created>
  <dcterms:modified xsi:type="dcterms:W3CDTF">2020-08-31T08:01:47Z</dcterms:modified>
</cp:coreProperties>
</file>